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7" r:id="rId3"/>
    <p:sldId id="268" r:id="rId4"/>
    <p:sldId id="269" r:id="rId5"/>
    <p:sldId id="259" r:id="rId6"/>
    <p:sldId id="270" r:id="rId7"/>
    <p:sldId id="263" r:id="rId8"/>
    <p:sldId id="264" r:id="rId9"/>
    <p:sldId id="260" r:id="rId10"/>
    <p:sldId id="261" r:id="rId11"/>
    <p:sldId id="262" r:id="rId12"/>
    <p:sldId id="271" r:id="rId13"/>
    <p:sldId id="272" r:id="rId14"/>
    <p:sldId id="273" r:id="rId15"/>
    <p:sldId id="265" r:id="rId16"/>
    <p:sldId id="266" r:id="rId17"/>
    <p:sldId id="258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A571840-0AF1-4406-B8AA-4B54A823CB51}">
          <p14:sldIdLst>
            <p14:sldId id="257"/>
          </p14:sldIdLst>
        </p14:section>
        <p14:section name="LIM introduction" id="{40BE9C69-92EB-481A-9F4D-F13A90D8DFFA}">
          <p14:sldIdLst>
            <p14:sldId id="267"/>
            <p14:sldId id="268"/>
            <p14:sldId id="269"/>
          </p14:sldIdLst>
        </p14:section>
        <p14:section name="Model construction" id="{AD26FD88-0C35-42B1-8EAF-16913B0ACFB8}">
          <p14:sldIdLst>
            <p14:sldId id="259"/>
            <p14:sldId id="270"/>
            <p14:sldId id="263"/>
            <p14:sldId id="264"/>
          </p14:sldIdLst>
        </p14:section>
        <p14:section name="未命名的章節" id="{934C4768-57E1-4A77-887D-804A3400449F}">
          <p14:sldIdLst/>
        </p14:section>
        <p14:section name="Result 1: SSA" id="{746ED7F2-D454-4642-A2DB-0B44A0B1012F}">
          <p14:sldIdLst>
            <p14:sldId id="260"/>
            <p14:sldId id="261"/>
            <p14:sldId id="262"/>
            <p14:sldId id="271"/>
            <p14:sldId id="272"/>
            <p14:sldId id="273"/>
          </p14:sldIdLst>
        </p14:section>
        <p14:section name="Result 2: LA" id="{53179E17-F565-4EEA-83D6-B63C7E23B2D7}">
          <p14:sldIdLst>
            <p14:sldId id="265"/>
            <p14:sldId id="266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C6959-73F6-44DE-A09A-37F5DFBA2EB1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6211-1718-4FEA-B3D6-23F8CAE6A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5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12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66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16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580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08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1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54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78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2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39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7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71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66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1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55F1-0703-4029-ADED-BD7AD5F6394B}" type="datetimeFigureOut">
              <a:rPr lang="zh-TW" altLang="en-US" smtClean="0"/>
              <a:t>2022/2/11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5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GPSC_LIM food web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Part 2: Model construction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8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922" t="19693" r="68121" b="13924"/>
          <a:stretch/>
        </p:blipFill>
        <p:spPr>
          <a:xfrm>
            <a:off x="6537682" y="29182"/>
            <a:ext cx="5661499" cy="682881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155768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1234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0" y="1740569"/>
            <a:ext cx="5815873" cy="4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815" t="20071" r="68653" b="14869"/>
          <a:stretch/>
        </p:blipFill>
        <p:spPr>
          <a:xfrm>
            <a:off x="6608322" y="0"/>
            <a:ext cx="5583678" cy="66926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331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08" r="7007" b="3008"/>
          <a:stretch/>
        </p:blipFill>
        <p:spPr>
          <a:xfrm>
            <a:off x="816407" y="602246"/>
            <a:ext cx="5716912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09" t="19881" r="72589" b="14303"/>
          <a:stretch/>
        </p:blipFill>
        <p:spPr>
          <a:xfrm>
            <a:off x="7315895" y="10577"/>
            <a:ext cx="4883286" cy="6770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7954" r="4629"/>
          <a:stretch/>
        </p:blipFill>
        <p:spPr>
          <a:xfrm>
            <a:off x="643542" y="1762223"/>
            <a:ext cx="5749947" cy="46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922" t="19693" r="68121" b="13924"/>
          <a:stretch/>
        </p:blipFill>
        <p:spPr>
          <a:xfrm>
            <a:off x="6537682" y="29182"/>
            <a:ext cx="5661499" cy="682881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155768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1234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0" y="1740569"/>
            <a:ext cx="5815873" cy="4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815" t="20071" r="68653" b="14869"/>
          <a:stretch/>
        </p:blipFill>
        <p:spPr>
          <a:xfrm>
            <a:off x="6608322" y="0"/>
            <a:ext cx="5583678" cy="66926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331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08" r="7007" b="3008"/>
          <a:stretch/>
        </p:blipFill>
        <p:spPr>
          <a:xfrm>
            <a:off x="816407" y="602246"/>
            <a:ext cx="5716912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Before compare results from different methods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01880" y="896112"/>
            <a:ext cx="11648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number of iterations is high enough to produces convergence of the mean and the standard </a:t>
            </a:r>
            <a:r>
              <a:rPr lang="en-US" altLang="zh-TW" dirty="0" smtClean="0"/>
              <a:t>deviation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</a:t>
            </a:r>
            <a:r>
              <a:rPr lang="en-US" altLang="zh-TW" dirty="0" smtClean="0"/>
              <a:t>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Check </a:t>
            </a:r>
            <a:r>
              <a:rPr lang="en-US" altLang="zh-TW" dirty="0"/>
              <a:t>at least 3 different magnitude </a:t>
            </a:r>
            <a:r>
              <a:rPr lang="en-US" altLang="zh-TW" dirty="0" smtClean="0"/>
              <a:t>flows</a:t>
            </a:r>
          </a:p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range of sampled values cover the range of possible </a:t>
            </a:r>
            <a:r>
              <a:rPr lang="en-US" altLang="zh-TW" dirty="0" smtClean="0"/>
              <a:t>solutions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&gt;</a:t>
            </a:r>
            <a:r>
              <a:rPr lang="en-US" altLang="zh-TW" dirty="0"/>
              <a:t>75% of the flows has a sampled range of &gt;75% of the solution </a:t>
            </a:r>
            <a:r>
              <a:rPr lang="en-US" altLang="zh-TW" dirty="0" smtClean="0"/>
              <a:t>range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Iteration=10000;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0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9752" t="39740" r="3227" b="1442"/>
          <a:stretch/>
        </p:blipFill>
        <p:spPr>
          <a:xfrm>
            <a:off x="1053299" y="758756"/>
            <a:ext cx="6770451" cy="60506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815" t="20071" r="71632" b="13735"/>
          <a:stretch/>
        </p:blipFill>
        <p:spPr>
          <a:xfrm>
            <a:off x="8067471" y="0"/>
            <a:ext cx="4124529" cy="68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1156" y="284672"/>
            <a:ext cx="4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2022.02.11 Meeting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1321" y="842513"/>
            <a:ext cx="9497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ANOVA: is there seasonality difference between GC1 and GS1?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Yes -&gt; make different season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No -&gt;  used to defend why we only take the mean of biomass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Figure out the meaning of negative value in parsimonious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If necessary, change </a:t>
            </a:r>
            <a:r>
              <a:rPr lang="en-US" altLang="zh-TW" smtClean="0"/>
              <a:t>the structure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Check different sedimentation rate in other paper (maybe with seasonal one)/ or use our TOC content to see if there’s difference in input value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7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10618"/>
          <a:stretch/>
        </p:blipFill>
        <p:spPr>
          <a:xfrm>
            <a:off x="2021692" y="901700"/>
            <a:ext cx="7831115" cy="5461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86972"/>
            <a:ext cx="698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</p:spTree>
    <p:extLst>
      <p:ext uri="{BB962C8B-B14F-4D97-AF65-F5344CB8AC3E}">
        <p14:creationId xmlns:p14="http://schemas.microsoft.com/office/powerpoint/2010/main" val="5418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p:grpSp>
        <p:nvGrpSpPr>
          <p:cNvPr id="53" name="群組 52"/>
          <p:cNvGrpSpPr/>
          <p:nvPr/>
        </p:nvGrpSpPr>
        <p:grpSpPr>
          <a:xfrm>
            <a:off x="5825236" y="329128"/>
            <a:ext cx="6268826" cy="6132135"/>
            <a:chOff x="5393554" y="344791"/>
            <a:chExt cx="6268826" cy="6132135"/>
          </a:xfrm>
        </p:grpSpPr>
        <p:grpSp>
          <p:nvGrpSpPr>
            <p:cNvPr id="5" name="群組 4"/>
            <p:cNvGrpSpPr/>
            <p:nvPr/>
          </p:nvGrpSpPr>
          <p:grpSpPr>
            <a:xfrm>
              <a:off x="5393554" y="344791"/>
              <a:ext cx="6268826" cy="6132135"/>
              <a:chOff x="5393554" y="344791"/>
              <a:chExt cx="6268826" cy="61321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5393554" y="344791"/>
                <a:ext cx="6268826" cy="6132135"/>
                <a:chOff x="3478490" y="301659"/>
                <a:chExt cx="6268826" cy="613213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3478490" y="301659"/>
                  <a:ext cx="6268826" cy="613213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3478490" y="1913641"/>
                  <a:ext cx="6268826" cy="4520153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10" name="流程圖: 替代程序 9"/>
                <p:cNvSpPr/>
                <p:nvPr/>
              </p:nvSpPr>
              <p:spPr>
                <a:xfrm>
                  <a:off x="5939662" y="786526"/>
                  <a:ext cx="11312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 smtClean="0"/>
                    <a:t>doc_w</a:t>
                  </a:r>
                  <a:endParaRPr lang="zh-TW" altLang="en-US" sz="2000" dirty="0"/>
                </a:p>
              </p:txBody>
            </p:sp>
            <p:sp>
              <p:nvSpPr>
                <p:cNvPr id="11" name="流程圖: 替代程序 10"/>
                <p:cNvSpPr/>
                <p:nvPr/>
              </p:nvSpPr>
              <p:spPr>
                <a:xfrm>
                  <a:off x="7964896" y="781078"/>
                  <a:ext cx="10329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/>
                    <a:t>d</a:t>
                  </a:r>
                  <a:r>
                    <a:rPr lang="en-US" altLang="zh-TW" sz="2000" dirty="0" err="1" smtClean="0"/>
                    <a:t>ic_w</a:t>
                  </a:r>
                  <a:endParaRPr lang="zh-TW" altLang="en-US" sz="2000" dirty="0"/>
                </a:p>
              </p:txBody>
            </p:sp>
            <p:sp>
              <p:nvSpPr>
                <p:cNvPr id="12" name="流程圖: 替代程序 11"/>
                <p:cNvSpPr/>
                <p:nvPr/>
              </p:nvSpPr>
              <p:spPr>
                <a:xfrm>
                  <a:off x="4096093" y="781079"/>
                  <a:ext cx="949604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/>
                    <a:t>d</a:t>
                  </a:r>
                  <a:r>
                    <a:rPr lang="en-US" altLang="zh-TW" sz="2000" dirty="0" smtClean="0"/>
                    <a:t>et_w</a:t>
                  </a:r>
                  <a:endParaRPr lang="zh-TW" altLang="en-US" sz="2000" dirty="0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4170697" y="2153207"/>
                  <a:ext cx="892998" cy="8929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det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橢圓 13"/>
                <p:cNvSpPr/>
                <p:nvPr/>
              </p:nvSpPr>
              <p:spPr>
                <a:xfrm>
                  <a:off x="4137055" y="3677650"/>
                  <a:ext cx="926640" cy="9266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doc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橢圓 14"/>
                <p:cNvSpPr/>
                <p:nvPr/>
              </p:nvSpPr>
              <p:spPr>
                <a:xfrm>
                  <a:off x="4202548" y="5212265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bac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橢圓 15"/>
                <p:cNvSpPr/>
                <p:nvPr/>
              </p:nvSpPr>
              <p:spPr>
                <a:xfrm>
                  <a:off x="6544359" y="3654179"/>
                  <a:ext cx="950110" cy="95011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nem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橢圓 16"/>
                <p:cNvSpPr/>
                <p:nvPr/>
              </p:nvSpPr>
              <p:spPr>
                <a:xfrm>
                  <a:off x="6525719" y="5212264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mac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流程圖: 替代程序 17"/>
                <p:cNvSpPr/>
                <p:nvPr/>
              </p:nvSpPr>
              <p:spPr>
                <a:xfrm>
                  <a:off x="8464595" y="3847143"/>
                  <a:ext cx="84314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/>
                    <a:t>exp</a:t>
                  </a:r>
                  <a:endParaRPr lang="zh-TW" altLang="en-US" sz="2000" dirty="0"/>
                </a:p>
              </p:txBody>
            </p:sp>
            <p:cxnSp>
              <p:nvCxnSpPr>
                <p:cNvPr id="19" name="直線單箭頭接點 18"/>
                <p:cNvCxnSpPr>
                  <a:stCxn id="13" idx="4"/>
                  <a:endCxn id="14" idx="0"/>
                </p:cNvCxnSpPr>
                <p:nvPr/>
              </p:nvCxnSpPr>
              <p:spPr>
                <a:xfrm flipH="1">
                  <a:off x="4600375" y="3046205"/>
                  <a:ext cx="16821" cy="63144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>
                  <a:off x="4718649" y="4604289"/>
                  <a:ext cx="17253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5134384" y="5678182"/>
                  <a:ext cx="1391335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單箭頭接點 21"/>
                <p:cNvCxnSpPr>
                  <a:stCxn id="15" idx="7"/>
                </p:cNvCxnSpPr>
                <p:nvPr/>
              </p:nvCxnSpPr>
              <p:spPr>
                <a:xfrm flipV="1">
                  <a:off x="4997920" y="4173715"/>
                  <a:ext cx="1644381" cy="1175014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/>
                <p:cNvCxnSpPr>
                  <a:stCxn id="16" idx="4"/>
                  <a:endCxn id="17" idx="0"/>
                </p:cNvCxnSpPr>
                <p:nvPr/>
              </p:nvCxnSpPr>
              <p:spPr>
                <a:xfrm flipH="1">
                  <a:off x="6991637" y="4604289"/>
                  <a:ext cx="27777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單箭頭接點 23"/>
                <p:cNvCxnSpPr>
                  <a:endCxn id="10" idx="2"/>
                </p:cNvCxnSpPr>
                <p:nvPr/>
              </p:nvCxnSpPr>
              <p:spPr>
                <a:xfrm flipV="1">
                  <a:off x="5073771" y="1439669"/>
                  <a:ext cx="1431525" cy="273404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/>
                <p:cNvCxnSpPr>
                  <a:stCxn id="12" idx="2"/>
                  <a:endCxn id="13" idx="0"/>
                </p:cNvCxnSpPr>
                <p:nvPr/>
              </p:nvCxnSpPr>
              <p:spPr>
                <a:xfrm>
                  <a:off x="4570895" y="1434222"/>
                  <a:ext cx="46301" cy="718985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25"/>
                <p:cNvCxnSpPr/>
                <p:nvPr/>
              </p:nvCxnSpPr>
              <p:spPr>
                <a:xfrm flipV="1">
                  <a:off x="4810489" y="1398308"/>
                  <a:ext cx="3409189" cy="391341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/>
                <p:cNvCxnSpPr>
                  <a:stCxn id="16" idx="0"/>
                  <a:endCxn id="11" idx="2"/>
                </p:cNvCxnSpPr>
                <p:nvPr/>
              </p:nvCxnSpPr>
              <p:spPr>
                <a:xfrm flipV="1">
                  <a:off x="7019414" y="1434221"/>
                  <a:ext cx="1461966" cy="2219958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/>
                <p:cNvCxnSpPr>
                  <a:stCxn id="17" idx="7"/>
                </p:cNvCxnSpPr>
                <p:nvPr/>
              </p:nvCxnSpPr>
              <p:spPr>
                <a:xfrm flipV="1">
                  <a:off x="7321091" y="1398308"/>
                  <a:ext cx="1523150" cy="3950420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/>
                <p:cNvCxnSpPr>
                  <a:stCxn id="16" idx="6"/>
                  <a:endCxn id="18" idx="1"/>
                </p:cNvCxnSpPr>
                <p:nvPr/>
              </p:nvCxnSpPr>
              <p:spPr>
                <a:xfrm>
                  <a:off x="7494469" y="4129234"/>
                  <a:ext cx="970126" cy="44481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/>
                <p:cNvCxnSpPr>
                  <a:stCxn id="17" idx="6"/>
                </p:cNvCxnSpPr>
                <p:nvPr/>
              </p:nvCxnSpPr>
              <p:spPr>
                <a:xfrm flipV="1">
                  <a:off x="7457555" y="4401058"/>
                  <a:ext cx="1047943" cy="1277124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/>
                <p:cNvCxnSpPr>
                  <a:stCxn id="16" idx="1"/>
                  <a:endCxn id="13" idx="7"/>
                </p:cNvCxnSpPr>
                <p:nvPr/>
              </p:nvCxnSpPr>
              <p:spPr>
                <a:xfrm flipH="1" flipV="1">
                  <a:off x="4932918" y="2283984"/>
                  <a:ext cx="1750581" cy="150933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31"/>
                <p:cNvCxnSpPr/>
                <p:nvPr/>
              </p:nvCxnSpPr>
              <p:spPr>
                <a:xfrm>
                  <a:off x="5063693" y="2667027"/>
                  <a:ext cx="1549209" cy="139920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/>
                <p:cNvCxnSpPr>
                  <a:endCxn id="13" idx="5"/>
                </p:cNvCxnSpPr>
                <p:nvPr/>
              </p:nvCxnSpPr>
              <p:spPr>
                <a:xfrm flipH="1" flipV="1">
                  <a:off x="4932918" y="2915428"/>
                  <a:ext cx="1835248" cy="2367526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/>
                <p:cNvCxnSpPr/>
                <p:nvPr/>
              </p:nvCxnSpPr>
              <p:spPr>
                <a:xfrm>
                  <a:off x="4839887" y="3046205"/>
                  <a:ext cx="1899126" cy="246820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線單箭頭接點 6"/>
              <p:cNvCxnSpPr/>
              <p:nvPr/>
            </p:nvCxnSpPr>
            <p:spPr>
              <a:xfrm>
                <a:off x="6406623" y="4647420"/>
                <a:ext cx="17253" cy="60797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/>
            <p:cNvGrpSpPr/>
            <p:nvPr/>
          </p:nvGrpSpPr>
          <p:grpSpPr>
            <a:xfrm>
              <a:off x="6042043" y="1440348"/>
              <a:ext cx="4983737" cy="4336094"/>
              <a:chOff x="6042043" y="1440348"/>
              <a:chExt cx="4983737" cy="4336094"/>
            </a:xfrm>
          </p:grpSpPr>
          <p:sp>
            <p:nvSpPr>
              <p:cNvPr id="36" name="文字方塊 35"/>
              <p:cNvSpPr txBox="1"/>
              <p:nvPr/>
            </p:nvSpPr>
            <p:spPr>
              <a:xfrm>
                <a:off x="6491537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6194828" y="3123267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6540766" y="4653572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042043" y="461968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7836275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9549533" y="144034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6742120" y="327529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8318359" y="4797256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f8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581464" y="323198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f9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7787104" y="298193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f10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7233044" y="4886966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7470994" y="540711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8759525" y="4675775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9562433" y="261592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0523287" y="1909917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9960307" y="3740029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10227773" y="4670278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98372" y="6461263"/>
            <a:ext cx="5068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2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03642" y="6390334"/>
            <a:ext cx="5396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(i.e. b=0)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eqAr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 flipH="1">
            <a:off x="9632690" y="1735996"/>
            <a:ext cx="635433" cy="4860116"/>
          </a:xfrm>
          <a:prstGeom prst="rect">
            <a:avLst/>
          </a:prstGeom>
          <a:solidFill>
            <a:schemeClr val="accent4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04675" y="3422708"/>
            <a:ext cx="8858775" cy="1493241"/>
          </a:xfrm>
          <a:prstGeom prst="rect">
            <a:avLst/>
          </a:prstGeom>
          <a:solidFill>
            <a:schemeClr val="accent6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869024" y="298380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A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9791548" y="1223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/>
                </a:solidFill>
              </a:rPr>
              <a:t>x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0483984" y="308885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483984" y="3498710"/>
            <a:ext cx="322303" cy="130028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208673" y="2697435"/>
            <a:ext cx="0" cy="649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5594521" y="197484"/>
            <a:ext cx="3563467" cy="24999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79870" y="495647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 x 17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618126" y="6531776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17 x 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355366" y="4965788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 x 1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26" idx="2"/>
            <a:endCxn id="72" idx="3"/>
          </p:cNvCxnSpPr>
          <p:nvPr/>
        </p:nvCxnSpPr>
        <p:spPr>
          <a:xfrm flipH="1">
            <a:off x="10109264" y="867737"/>
            <a:ext cx="697023" cy="586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749835" y="406072"/>
            <a:ext cx="211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Unknown flows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4135" y="1200019"/>
            <a:ext cx="4811279" cy="53608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2108" y="339077"/>
            <a:ext cx="4763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ea typeface="標楷體" panose="03000509000000000000" pitchFamily="65" charset="-120"/>
              </a:rPr>
              <a:t>Topological </a:t>
            </a:r>
            <a:r>
              <a:rPr lang="en-US" altLang="zh-TW" sz="2800" dirty="0">
                <a:ea typeface="標楷體" panose="03000509000000000000" pitchFamily="65" charset="-120"/>
              </a:rPr>
              <a:t>food web structure</a:t>
            </a:r>
            <a:endParaRPr lang="zh-TW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35416" y="424814"/>
          <a:ext cx="6174232" cy="63579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85066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4989166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400892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SYM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MEANING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POC-&gt;SED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Organic matter derived from the water column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SED-&gt;EXP_S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Sediment</a:t>
                      </a:r>
                      <a:r>
                        <a:rPr lang="en-US" altLang="zh-TW" sz="1400" baseline="0" dirty="0" smtClean="0"/>
                        <a:t> export(e.g. downslope, burial…)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SED-&gt;BAC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Bacteria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Macrofauna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dirty="0" smtClean="0"/>
                        <a:t> feed</a:t>
                      </a:r>
                      <a:r>
                        <a:rPr lang="en-US" altLang="zh-TW" sz="1400" baseline="0" dirty="0" smtClean="0"/>
                        <a:t>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feed on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baseline="0" dirty="0" err="1" smtClean="0"/>
                        <a:t>meiofauna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MEI-&gt;EXP_B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MAC-&gt;EXP_B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</a:t>
                      </a:r>
                      <a:r>
                        <a:rPr lang="en-US" altLang="zh-TW" sz="1400" baseline="0" dirty="0" smtClean="0"/>
                        <a:t>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5703686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 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13551881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95158623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zh-TW" altLang="en-US" sz="140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429297240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17819" y="1200019"/>
            <a:ext cx="2347827" cy="5053058"/>
            <a:chOff x="217819" y="1200019"/>
            <a:chExt cx="2347827" cy="5053058"/>
          </a:xfrm>
        </p:grpSpPr>
        <p:sp>
          <p:nvSpPr>
            <p:cNvPr id="3" name="矩形 2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pic>
        <p:nvPicPr>
          <p:cNvPr id="3" name="圖片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159225" y="1211449"/>
            <a:ext cx="4811279" cy="536083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52909" y="1211449"/>
            <a:ext cx="2347827" cy="5053058"/>
            <a:chOff x="217819" y="1200019"/>
            <a:chExt cx="2347827" cy="5053058"/>
          </a:xfrm>
        </p:grpSpPr>
        <p:sp>
          <p:nvSpPr>
            <p:cNvPr id="5" name="矩形 4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94911" y="1828609"/>
            <a:ext cx="1294137" cy="2798043"/>
            <a:chOff x="649816" y="2058422"/>
            <a:chExt cx="1294137" cy="27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7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85958" y="234086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Directly use measured TOU data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5958" y="979908"/>
            <a:ext cx="7050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LSEI error: inequalities </a:t>
            </a:r>
            <a:r>
              <a:rPr lang="zh-TW" altLang="en-US" sz="2000" dirty="0" smtClean="0"/>
              <a:t>contradictory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Using </a:t>
            </a:r>
            <a:r>
              <a:rPr lang="en-US" altLang="zh-TW" sz="2000" dirty="0"/>
              <a:t>equalities and/or inequalities that are incompatible. 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.: I </a:t>
            </a:r>
            <a:r>
              <a:rPr lang="en-US" altLang="zh-TW" sz="2000" dirty="0"/>
              <a:t>want that a &gt; 10 but also that a &lt; </a:t>
            </a:r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7450567" y="527905"/>
            <a:ext cx="5073161" cy="5873301"/>
            <a:chOff x="6622015" y="454347"/>
            <a:chExt cx="5073161" cy="5873301"/>
          </a:xfrm>
        </p:grpSpPr>
        <p:pic>
          <p:nvPicPr>
            <p:cNvPr id="4" name="圖片 3"/>
            <p:cNvPicPr/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0" r="9056"/>
            <a:stretch/>
          </p:blipFill>
          <p:spPr>
            <a:xfrm>
              <a:off x="6622015" y="454347"/>
              <a:ext cx="5073161" cy="5873301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9158595" y="1081778"/>
              <a:ext cx="360309" cy="71959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8442315" y="5221224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395728" y="2798196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cxnSp>
        <p:nvCxnSpPr>
          <p:cNvPr id="12" name="直線單箭頭接點 11"/>
          <p:cNvCxnSpPr>
            <a:stCxn id="2" idx="3"/>
          </p:cNvCxnSpPr>
          <p:nvPr/>
        </p:nvCxnSpPr>
        <p:spPr>
          <a:xfrm>
            <a:off x="1865376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01880" y="380952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185958" y="5327740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speculated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4190675" y="2426429"/>
            <a:ext cx="3045418" cy="103812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3445849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endCxn id="35" idx="1"/>
          </p:cNvCxnSpPr>
          <p:nvPr/>
        </p:nvCxnSpPr>
        <p:spPr>
          <a:xfrm>
            <a:off x="1790163" y="4497718"/>
            <a:ext cx="32368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27036" y="4313052"/>
            <a:ext cx="16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Successfully run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>
            <a:stCxn id="22" idx="2"/>
          </p:cNvCxnSpPr>
          <p:nvPr/>
        </p:nvCxnSpPr>
        <p:spPr>
          <a:xfrm>
            <a:off x="5713384" y="3464555"/>
            <a:ext cx="5929" cy="848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770888" y="4796287"/>
            <a:ext cx="3603369" cy="1262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向下箭號 41"/>
          <p:cNvSpPr/>
          <p:nvPr/>
        </p:nvSpPr>
        <p:spPr>
          <a:xfrm>
            <a:off x="5619712" y="4898706"/>
            <a:ext cx="297356" cy="676656"/>
          </a:xfrm>
          <a:prstGeom prst="downArrow">
            <a:avLst>
              <a:gd name="adj1" fmla="val 50000"/>
              <a:gd name="adj2" fmla="val 930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4818723" y="5709714"/>
            <a:ext cx="1899334" cy="6858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Compare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6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19" name="圓角矩形 18"/>
          <p:cNvSpPr/>
          <p:nvPr/>
        </p:nvSpPr>
        <p:spPr>
          <a:xfrm>
            <a:off x="201880" y="3841417"/>
            <a:ext cx="3182646" cy="955557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(MR)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01880" y="6075908"/>
            <a:ext cx="3182646" cy="618728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reference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201880" y="1029917"/>
            <a:ext cx="3182646" cy="103812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grpSp>
        <p:nvGrpSpPr>
          <p:cNvPr id="58" name="群組 57"/>
          <p:cNvGrpSpPr/>
          <p:nvPr/>
        </p:nvGrpSpPr>
        <p:grpSpPr>
          <a:xfrm>
            <a:off x="9054274" y="264080"/>
            <a:ext cx="3011424" cy="3047707"/>
            <a:chOff x="8435958" y="0"/>
            <a:chExt cx="3756042" cy="3801296"/>
          </a:xfrm>
        </p:grpSpPr>
        <p:pic>
          <p:nvPicPr>
            <p:cNvPr id="46" name="圖片 4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1" t="34705" r="14944" b="676"/>
            <a:stretch/>
          </p:blipFill>
          <p:spPr>
            <a:xfrm>
              <a:off x="8435958" y="0"/>
              <a:ext cx="3756042" cy="3801296"/>
            </a:xfrm>
            <a:prstGeom prst="rect">
              <a:avLst/>
            </a:prstGeom>
          </p:spPr>
        </p:pic>
        <p:sp>
          <p:nvSpPr>
            <p:cNvPr id="47" name="橢圓 46"/>
            <p:cNvSpPr/>
            <p:nvPr/>
          </p:nvSpPr>
          <p:spPr>
            <a:xfrm>
              <a:off x="9237390" y="2768938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3384526" y="972020"/>
            <a:ext cx="5805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A.  Weight-dependent </a:t>
            </a:r>
            <a:r>
              <a:rPr lang="en-US" altLang="zh-TW" dirty="0"/>
              <a:t>respiration </a:t>
            </a:r>
            <a:r>
              <a:rPr lang="en-US" altLang="zh-TW" dirty="0" smtClean="0"/>
              <a:t>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BIO-</a:t>
            </a:r>
            <a:r>
              <a:rPr lang="en-US" altLang="zh-TW" dirty="0"/>
              <a:t>&gt;</a:t>
            </a:r>
            <a:r>
              <a:rPr lang="en-US" altLang="zh-TW" dirty="0" smtClean="0"/>
              <a:t>DIC (R) = </a:t>
            </a:r>
            <a:r>
              <a:rPr lang="zh-TW" altLang="en-US" dirty="0"/>
              <a:t>7.4*10^-3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Stock(W)</a:t>
            </a:r>
            <a:r>
              <a:rPr lang="zh-TW" altLang="en-US" dirty="0" smtClean="0"/>
              <a:t>^</a:t>
            </a:r>
            <a:r>
              <a:rPr lang="en-US" altLang="zh-TW" dirty="0" smtClean="0"/>
              <a:t>(</a:t>
            </a:r>
            <a:r>
              <a:rPr lang="zh-TW" altLang="en-US" dirty="0" smtClean="0"/>
              <a:t>-</a:t>
            </a:r>
            <a:r>
              <a:rPr lang="zh-TW" altLang="en-US" dirty="0"/>
              <a:t>0.</a:t>
            </a:r>
            <a:r>
              <a:rPr lang="zh-TW" altLang="en-US" dirty="0" smtClean="0"/>
              <a:t>24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!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Exponential function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not allowed in </a:t>
            </a:r>
            <a:r>
              <a:rPr lang="en-US" altLang="zh-TW" dirty="0" err="1" smtClean="0"/>
              <a:t>LIM.input</a:t>
            </a:r>
            <a:r>
              <a:rPr lang="en-US" altLang="zh-TW" dirty="0" smtClean="0"/>
              <a:t> file, so R is calculated base on the initial stock (this is not a dynamic model) </a:t>
            </a:r>
            <a:endParaRPr lang="en-US" altLang="zh-TW" dirty="0"/>
          </a:p>
        </p:txBody>
      </p:sp>
      <p:sp>
        <p:nvSpPr>
          <p:cNvPr id="48" name="矩形 47"/>
          <p:cNvSpPr/>
          <p:nvPr/>
        </p:nvSpPr>
        <p:spPr>
          <a:xfrm>
            <a:off x="3384526" y="3279476"/>
            <a:ext cx="880747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B.  </a:t>
            </a:r>
            <a:r>
              <a:rPr lang="zh-TW" altLang="en-US" dirty="0" smtClean="0"/>
              <a:t>Maintenance Respiration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mr</a:t>
            </a:r>
            <a:r>
              <a:rPr lang="en-US" altLang="zh-TW" dirty="0" smtClean="0"/>
              <a:t>)= </a:t>
            </a:r>
            <a:r>
              <a:rPr lang="zh-TW" altLang="en-US" dirty="0" smtClean="0"/>
              <a:t>Tlim </a:t>
            </a:r>
            <a:r>
              <a:rPr lang="zh-TW" altLang="en-US" dirty="0"/>
              <a:t>* 0.01 * </a:t>
            </a:r>
            <a:r>
              <a:rPr lang="en-US" altLang="zh-TW" dirty="0" smtClean="0"/>
              <a:t>STOCK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Maintenance costs are taken proportional to 1% of the biomass per day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Fenchel</a:t>
            </a:r>
            <a:r>
              <a:rPr lang="en-US" altLang="zh-TW" sz="1400" dirty="0"/>
              <a:t>, 1982; Nielsen et al., 1995</a:t>
            </a:r>
            <a:r>
              <a:rPr lang="en-US" altLang="zh-TW" sz="1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Growth respiration(gr)=</a:t>
            </a:r>
            <a:r>
              <a:rPr lang="zh-TW" altLang="en-US" dirty="0" smtClean="0"/>
              <a:t> </a:t>
            </a:r>
            <a:r>
              <a:rPr lang="en-US" altLang="zh-TW" dirty="0" smtClean="0"/>
              <a:t>BIO-&gt;DIC-</a:t>
            </a:r>
            <a:r>
              <a:rPr lang="en-US" altLang="zh-TW" dirty="0" err="1" smtClean="0"/>
              <a:t>mr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Other processes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Assimilation 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(AE)=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(Consumption-Defecation)/Consumption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</a:t>
            </a:r>
            <a:r>
              <a:rPr lang="en-US" altLang="zh-TW" dirty="0" smtClean="0"/>
              <a:t>et </a:t>
            </a:r>
            <a:r>
              <a:rPr lang="en-US" altLang="zh-TW" dirty="0"/>
              <a:t>growth </a:t>
            </a:r>
            <a:r>
              <a:rPr lang="en-US" altLang="zh-TW" dirty="0" smtClean="0"/>
              <a:t>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(NGE)=(Consumption-Defecation-gr)/ (Consumption-Defecation)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(Consumption-Defecation-gr</a:t>
            </a:r>
            <a:r>
              <a:rPr lang="en-US" altLang="zh-TW" dirty="0" smtClean="0"/>
              <a:t>)/Stock= P/B ratio</a:t>
            </a:r>
            <a:endParaRPr lang="en-US" altLang="zh-TW" dirty="0"/>
          </a:p>
        </p:txBody>
      </p:sp>
      <p:sp>
        <p:nvSpPr>
          <p:cNvPr id="60" name="矩形 59"/>
          <p:cNvSpPr/>
          <p:nvPr/>
        </p:nvSpPr>
        <p:spPr>
          <a:xfrm>
            <a:off x="3384526" y="6237499"/>
            <a:ext cx="641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C.  BIO-</a:t>
            </a:r>
            <a:r>
              <a:rPr lang="en-US" altLang="zh-TW" dirty="0"/>
              <a:t>&gt;DIC</a:t>
            </a:r>
            <a:r>
              <a:rPr lang="en-US" altLang="zh-TW" dirty="0" smtClean="0"/>
              <a:t>= biomass-specific </a:t>
            </a:r>
            <a:r>
              <a:rPr lang="en-US" altLang="zh-TW" dirty="0"/>
              <a:t>faunal </a:t>
            </a:r>
            <a:r>
              <a:rPr lang="en-US" altLang="zh-TW" dirty="0" smtClean="0"/>
              <a:t>respiration </a:t>
            </a:r>
            <a:r>
              <a:rPr lang="en-US" altLang="zh-TW" dirty="0"/>
              <a:t>rate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bsFR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08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09" t="19881" r="72589" b="14303"/>
          <a:stretch/>
        </p:blipFill>
        <p:spPr>
          <a:xfrm>
            <a:off x="7315895" y="10577"/>
            <a:ext cx="4883286" cy="6770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27954" r="4629"/>
          <a:stretch/>
        </p:blipFill>
        <p:spPr>
          <a:xfrm>
            <a:off x="643542" y="1762223"/>
            <a:ext cx="5749947" cy="46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708</Words>
  <Application>Microsoft Office PowerPoint</Application>
  <PresentationFormat>寬螢幕</PresentationFormat>
  <Paragraphs>179</Paragraphs>
  <Slides>17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GPSC_LIM food web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GPSC_LIM food web</dc:title>
  <dc:creator>user</dc:creator>
  <cp:lastModifiedBy>user</cp:lastModifiedBy>
  <cp:revision>17</cp:revision>
  <dcterms:created xsi:type="dcterms:W3CDTF">2022-02-07T03:18:46Z</dcterms:created>
  <dcterms:modified xsi:type="dcterms:W3CDTF">2022-02-11T03:59:49Z</dcterms:modified>
</cp:coreProperties>
</file>